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K3x21d+5nvdmaN+UZsJDR/LZ2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F290CB-54D3-459C-8308-FEF19109343F}">
  <a:tblStyle styleId="{34F290CB-54D3-459C-8308-FEF1910934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5D2A4EA3-84CF-4B76-851C-FCE25262111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af20e0aa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6af20e0aa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af20e0aaf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6af20e0aaf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af20e0aaf_0_9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85" name="Google Shape;185;g36af20e0aaf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af20e0aaf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6af20e0aaf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6af20e0aaf_0_1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01" name="Google Shape;201;g36af20e0aaf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af20e0aaf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6af20e0aaf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6" name="Google Shape;216;g36af20e0aaf_0_12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17" name="Google Shape;217;g36af20e0aaf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af20e0aaf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6af20e0aaf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6af20e0aaf_0_14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33" name="Google Shape;233;g36af20e0aaf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af20e0aaf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6af20e0aaf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6af20e0aaf_0_15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49" name="Google Shape;249;g36af20e0aaf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af20e0aaf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6af20e0aaf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6af20e0aaf_0_17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66" name="Google Shape;266;g36af20e0aaf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af20e0aaf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6af20e0aaf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6af20e0aaf_0_18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82" name="Google Shape;282;g36af20e0aaf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af20e0aaf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6af20e0aaf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6af20e0aaf_0_20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298" name="Google Shape;298;g36af20e0aaf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af20e0aaf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6af20e0aaf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6af20e0aaf_0_21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14" name="Google Shape;314;g36af20e0aaf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af20e0aaf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6af20e0aaf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6af20e0aaf_0_23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30" name="Google Shape;330;g36af20e0aaf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af20e0aa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6af20e0aa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6af20e0aaf_0_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88" name="Google Shape;88;g36af20e0aa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af20e0aaf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6af20e0aaf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6af20e0aaf_0_24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46" name="Google Shape;346;g36af20e0aaf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af20e0aaf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6af20e0aaf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1" name="Google Shape;361;g36af20e0aaf_0_26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62" name="Google Shape;362;g36af20e0aaf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af20e0aaf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6af20e0aaf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6af20e0aaf_0_27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78" name="Google Shape;378;g36af20e0aaf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af20e0aaf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6af20e0aaf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6af20e0aaf_0_29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394" name="Google Shape;394;g36af20e0aaf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6af20e0aaf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6af20e0aaf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6af20e0aaf_0_30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404" name="Google Shape;404;g36af20e0aaf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af20e0aaf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6af20e0aaf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g36af20e0aaf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af20e0aaf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6af20e0aaf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/>
          </a:p>
        </p:txBody>
      </p:sp>
      <p:sp>
        <p:nvSpPr>
          <p:cNvPr id="424" name="Google Shape;424;g36af20e0aaf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af20e0aaf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6af20e0aaf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g36af20e0aaf_0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af20e0aaf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6af20e0aaf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6af20e0aaf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af20e0aaf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af20e0aaf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6af20e0aaf_0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af20e0aa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6af20e0aa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6af20e0aaf_0_23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05" name="Google Shape;105;g36af20e0aa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af20e0aaf_0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af20e0aaf_0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6af20e0aaf_0_3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6af20e0aaf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6af20e0aaf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6af20e0aaf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af20e0aa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6af20e0aa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6af20e0aaf_0_34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17" name="Google Shape;117;g36af20e0aa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af20e0aa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6af20e0aaf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af20e0aa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6af20e0aaf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af20e0aa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6af20e0aa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af20e0aaf_0_58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44" name="Google Shape;144;g36af20e0aa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af20e0aa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6af20e0aa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af20e0aaf_0_6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53" name="Google Shape;153;g36af20e0aaf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af20e0aa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6af20e0aa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1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266700" lvl="1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6af20e0aaf_0_8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École Pratique des Hautes Études | PSL Research University</a:t>
            </a:r>
            <a:endParaRPr/>
          </a:p>
        </p:txBody>
      </p:sp>
      <p:sp>
        <p:nvSpPr>
          <p:cNvPr id="169" name="Google Shape;169;g36af20e0aaf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5"/>
          <p:cNvSpPr txBox="1"/>
          <p:nvPr>
            <p:ph idx="1" type="body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35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442913" y="273120"/>
            <a:ext cx="11296650" cy="669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" type="body"/>
          </p:nvPr>
        </p:nvSpPr>
        <p:spPr>
          <a:xfrm>
            <a:off x="442913" y="1242203"/>
            <a:ext cx="11296650" cy="5087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442913" y="273120"/>
            <a:ext cx="11296650" cy="669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442913" y="273120"/>
            <a:ext cx="11296650" cy="669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442913" y="1132935"/>
            <a:ext cx="5551487" cy="499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97599" y="1132935"/>
            <a:ext cx="5541963" cy="499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0" y="154264"/>
            <a:ext cx="12191999" cy="53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4000"/>
              <a:buFont typeface="Arial"/>
              <a:buNone/>
              <a:defRPr sz="4000">
                <a:solidFill>
                  <a:srgbClr val="1524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5883274" y="6488788"/>
            <a:ext cx="42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30"/>
          <p:cNvSpPr txBox="1"/>
          <p:nvPr>
            <p:ph idx="1" type="body"/>
          </p:nvPr>
        </p:nvSpPr>
        <p:spPr>
          <a:xfrm>
            <a:off x="183479" y="1053548"/>
            <a:ext cx="11569959" cy="5116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295275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609600" y="4406901"/>
            <a:ext cx="109728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609600" y="2906713"/>
            <a:ext cx="10972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442913" y="273120"/>
            <a:ext cx="11296650" cy="669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442913" y="1040606"/>
            <a:ext cx="5553604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b="1" sz="2667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4pPr>
            <a:lvl5pPr indent="-228600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53" name="Google Shape;53;p32"/>
          <p:cNvSpPr txBox="1"/>
          <p:nvPr>
            <p:ph idx="2" type="body"/>
          </p:nvPr>
        </p:nvSpPr>
        <p:spPr>
          <a:xfrm>
            <a:off x="442914" y="1777999"/>
            <a:ext cx="5553604" cy="434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64045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  <p:sp>
        <p:nvSpPr>
          <p:cNvPr id="54" name="Google Shape;54;p32"/>
          <p:cNvSpPr txBox="1"/>
          <p:nvPr>
            <p:ph idx="3" type="body"/>
          </p:nvPr>
        </p:nvSpPr>
        <p:spPr>
          <a:xfrm>
            <a:off x="6193368" y="1040606"/>
            <a:ext cx="5553604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b="1" sz="2667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4pPr>
            <a:lvl5pPr indent="-228600" lvl="4" marL="22860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5pPr>
            <a:lvl6pPr indent="-228600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55" name="Google Shape;55;p32"/>
          <p:cNvSpPr txBox="1"/>
          <p:nvPr>
            <p:ph idx="4" type="body"/>
          </p:nvPr>
        </p:nvSpPr>
        <p:spPr>
          <a:xfrm>
            <a:off x="6193369" y="1777999"/>
            <a:ext cx="5546194" cy="434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/>
          <p:nvPr>
            <p:ph type="title"/>
          </p:nvPr>
        </p:nvSpPr>
        <p:spPr>
          <a:xfrm>
            <a:off x="609602" y="788617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1"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" type="body"/>
          </p:nvPr>
        </p:nvSpPr>
        <p:spPr>
          <a:xfrm>
            <a:off x="4766733" y="788620"/>
            <a:ext cx="6815667" cy="539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9554" lvl="0" marL="4572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indent="-465645" lvl="1" marL="914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 sz="3733"/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397954" lvl="3" marL="1828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4pPr>
            <a:lvl5pPr indent="-397954" lvl="4" marL="22860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 sz="2667"/>
            </a:lvl5pPr>
            <a:lvl6pPr indent="-397954" lvl="5" marL="27432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indent="-397954" lvl="6" marL="32004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indent="-397954" lvl="7" marL="3657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indent="-397954" lvl="8" marL="4114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/>
        </p:txBody>
      </p:sp>
      <p:sp>
        <p:nvSpPr>
          <p:cNvPr id="66" name="Google Shape;66;p34"/>
          <p:cNvSpPr txBox="1"/>
          <p:nvPr>
            <p:ph idx="2" type="body"/>
          </p:nvPr>
        </p:nvSpPr>
        <p:spPr>
          <a:xfrm>
            <a:off x="609602" y="2125147"/>
            <a:ext cx="4011084" cy="406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34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496255"/>
            <a:ext cx="12192000" cy="38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>
            <p:ph type="title"/>
          </p:nvPr>
        </p:nvSpPr>
        <p:spPr>
          <a:xfrm>
            <a:off x="442913" y="273120"/>
            <a:ext cx="11296650" cy="669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5"/>
          <p:cNvSpPr txBox="1"/>
          <p:nvPr>
            <p:ph idx="1" type="body"/>
          </p:nvPr>
        </p:nvSpPr>
        <p:spPr>
          <a:xfrm>
            <a:off x="442913" y="1167441"/>
            <a:ext cx="11296650" cy="5161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0" type="dt"/>
          </p:nvPr>
        </p:nvSpPr>
        <p:spPr>
          <a:xfrm>
            <a:off x="3833814" y="6504954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1" type="ftr"/>
          </p:nvPr>
        </p:nvSpPr>
        <p:spPr>
          <a:xfrm>
            <a:off x="5387182" y="65049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2" type="sldNum"/>
          </p:nvPr>
        </p:nvSpPr>
        <p:spPr>
          <a:xfrm>
            <a:off x="9347200" y="65049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gif"/><Relationship Id="rId4" Type="http://schemas.openxmlformats.org/officeDocument/2006/relationships/image" Target="../media/image1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yashGuleria/ATRDS_LLM_Tutori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f20e0aaf_0_1"/>
          <p:cNvSpPr txBox="1"/>
          <p:nvPr>
            <p:ph type="ctrTitle"/>
          </p:nvPr>
        </p:nvSpPr>
        <p:spPr>
          <a:xfrm>
            <a:off x="491071" y="1984300"/>
            <a:ext cx="67932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n-US" sz="2800">
                <a:solidFill>
                  <a:schemeClr val="lt1"/>
                </a:solidFill>
              </a:rPr>
              <a:t>Tutorial at ATRDS 2025 on</a:t>
            </a:r>
            <a:br>
              <a:rPr b="1" i="1" lang="en-US" sz="2800">
                <a:solidFill>
                  <a:schemeClr val="lt1"/>
                </a:solidFill>
              </a:rPr>
            </a:br>
            <a:br>
              <a:rPr b="1" lang="en-US" sz="2800">
                <a:solidFill>
                  <a:schemeClr val="lt1"/>
                </a:solidFill>
              </a:rPr>
            </a:br>
            <a:r>
              <a:rPr b="1" lang="en-US" sz="2800">
                <a:solidFill>
                  <a:schemeClr val="lt1"/>
                </a:solidFill>
              </a:rPr>
              <a:t>Customizing LLMs for ATM: Challenges and Opportunities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82" name="Google Shape;82;g36af20e0aaf_0_1"/>
          <p:cNvSpPr txBox="1"/>
          <p:nvPr>
            <p:ph idx="1" type="subTitle"/>
          </p:nvPr>
        </p:nvSpPr>
        <p:spPr>
          <a:xfrm>
            <a:off x="501458" y="4469029"/>
            <a:ext cx="6678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 sz="2000">
                <a:solidFill>
                  <a:schemeClr val="lt1"/>
                </a:solidFill>
              </a:rPr>
              <a:t>Thinh PHAM and Yash Guleria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i="1" lang="en-US" sz="2000">
                <a:solidFill>
                  <a:srgbClr val="FFFFFF"/>
                </a:solidFill>
              </a:rPr>
              <a:t>June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i="1" sz="2000">
              <a:solidFill>
                <a:srgbClr val="FFFFFF"/>
              </a:solidFill>
            </a:endParaRPr>
          </a:p>
        </p:txBody>
      </p:sp>
      <p:sp>
        <p:nvSpPr>
          <p:cNvPr id="83" name="Google Shape;83;g36af20e0aaf_0_1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36af20e0aaf_0_96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188" name="Google Shape;188;g36af20e0aaf_0_96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36af20e0aaf_0_96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36af20e0aaf_0_96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36af20e0aaf_0_96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36af20e0aaf_0_96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36af20e0aaf_0_96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36af20e0aaf_0_96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g36af20e0aaf_0_96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g36af20e0aaf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64" y="1195241"/>
            <a:ext cx="11981734" cy="446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36af20e0aaf_0_111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04" name="Google Shape;204;g36af20e0aaf_0_111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36af20e0aaf_0_111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36af20e0aaf_0_111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6af20e0aaf_0_111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36af20e0aaf_0_111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36af20e0aaf_0_111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g36af20e0aaf_0_111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g36af20e0aaf_0_111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6af20e0aaf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70" y="1150923"/>
            <a:ext cx="11746227" cy="455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g36af20e0aaf_0_126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20" name="Google Shape;220;g36af20e0aaf_0_126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36af20e0aaf_0_126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36af20e0aaf_0_126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36af20e0aaf_0_126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36af20e0aaf_0_126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36af20e0aaf_0_126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36af20e0aaf_0_126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g36af20e0aaf_0_126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36af20e0aaf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84" y="1335562"/>
            <a:ext cx="11862818" cy="41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g36af20e0aaf_0_141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36" name="Google Shape;236;g36af20e0aaf_0_141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36af20e0aaf_0_141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36af20e0aaf_0_141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36af20e0aaf_0_141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36af20e0aaf_0_141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6af20e0aaf_0_141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6af20e0aaf_0_141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g36af20e0aaf_0_141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6af20e0aaf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53" y="1105296"/>
            <a:ext cx="11020576" cy="464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g36af20e0aaf_0_156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52" name="Google Shape;252;g36af20e0aaf_0_156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36af20e0aaf_0_156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36af20e0aaf_0_156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36af20e0aaf_0_156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36af20e0aaf_0_156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36af20e0aaf_0_156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36af20e0aaf_0_156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g36af20e0aaf_0_156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g36af20e0aaf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45" y="1925475"/>
            <a:ext cx="7688423" cy="30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af20e0aaf_0_156"/>
          <p:cNvSpPr txBox="1"/>
          <p:nvPr/>
        </p:nvSpPr>
        <p:spPr>
          <a:xfrm>
            <a:off x="8158253" y="611355"/>
            <a:ext cx="385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g36af20e0aaf_0_172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69" name="Google Shape;269;g36af20e0aaf_0_172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36af20e0aaf_0_172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36af20e0aaf_0_172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36af20e0aaf_0_172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36af20e0aaf_0_172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36af20e0aaf_0_172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36af20e0aaf_0_172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g36af20e0aaf_0_172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g36af20e0aaf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3956"/>
            <a:ext cx="12192000" cy="337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36af20e0aaf_0_187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285" name="Google Shape;285;g36af20e0aaf_0_187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36af20e0aaf_0_187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36af20e0aaf_0_187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6af20e0aaf_0_187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6af20e0aaf_0_187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6af20e0aaf_0_187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36af20e0aaf_0_187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g36af20e0aaf_0_187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g36af20e0aaf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45" y="1586752"/>
            <a:ext cx="11956355" cy="368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g36af20e0aaf_0_202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301" name="Google Shape;301;g36af20e0aaf_0_202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36af20e0aaf_0_202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36af20e0aaf_0_202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36af20e0aaf_0_202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36af20e0aaf_0_202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36af20e0aaf_0_202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36af20e0aaf_0_202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g36af20e0aaf_0_202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36af20e0aaf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717" y="1752019"/>
            <a:ext cx="11970285" cy="335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g36af20e0aaf_0_217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317" name="Google Shape;317;g36af20e0aaf_0_217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36af20e0aaf_0_217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36af20e0aaf_0_217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36af20e0aaf_0_217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36af20e0aaf_0_217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36af20e0aaf_0_217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36af20e0aaf_0_217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g36af20e0aaf_0_217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36af20e0aaf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89" y="2038528"/>
            <a:ext cx="7712484" cy="278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g36af20e0aaf_0_232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333" name="Google Shape;333;g36af20e0aaf_0_232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36af20e0aaf_0_232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36af20e0aaf_0_232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36af20e0aaf_0_232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36af20e0aaf_0_232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g36af20e0aaf_0_232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36af20e0aaf_0_232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g36af20e0aaf_0_232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g36af20e0aaf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32" y="1765627"/>
            <a:ext cx="11682371" cy="297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f20e0aaf_0_7"/>
          <p:cNvSpPr txBox="1"/>
          <p:nvPr>
            <p:ph type="title"/>
          </p:nvPr>
        </p:nvSpPr>
        <p:spPr>
          <a:xfrm>
            <a:off x="442913" y="273120"/>
            <a:ext cx="11296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1" name="Google Shape;91;g36af20e0aaf_0_7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2" name="Google Shape;92;g36af20e0aaf_0_7"/>
          <p:cNvGrpSpPr/>
          <p:nvPr/>
        </p:nvGrpSpPr>
        <p:grpSpPr>
          <a:xfrm>
            <a:off x="2176238" y="1985782"/>
            <a:ext cx="7830000" cy="3600000"/>
            <a:chOff x="1733325" y="743579"/>
            <a:chExt cx="7830000" cy="3600000"/>
          </a:xfrm>
        </p:grpSpPr>
        <p:sp>
          <p:nvSpPr>
            <p:cNvPr id="93" name="Google Shape;93;g36af20e0aaf_0_7"/>
            <p:cNvSpPr/>
            <p:nvPr/>
          </p:nvSpPr>
          <p:spPr>
            <a:xfrm>
              <a:off x="2435325" y="743579"/>
              <a:ext cx="2196000" cy="2196000"/>
            </a:xfrm>
            <a:prstGeom prst="ellipse">
              <a:avLst/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6af20e0aaf_0_7"/>
            <p:cNvSpPr/>
            <p:nvPr/>
          </p:nvSpPr>
          <p:spPr>
            <a:xfrm>
              <a:off x="2903325" y="121157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36af20e0aaf_0_7"/>
            <p:cNvSpPr/>
            <p:nvPr/>
          </p:nvSpPr>
          <p:spPr>
            <a:xfrm>
              <a:off x="1733325" y="362357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36af20e0aaf_0_7"/>
            <p:cNvSpPr txBox="1"/>
            <p:nvPr/>
          </p:nvSpPr>
          <p:spPr>
            <a:xfrm>
              <a:off x="1733325" y="362357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LLMS AND ITS APPLICATIONS</a:t>
              </a:r>
              <a:endParaRPr/>
            </a:p>
          </p:txBody>
        </p:sp>
        <p:sp>
          <p:nvSpPr>
            <p:cNvPr id="97" name="Google Shape;97;g36af20e0aaf_0_7"/>
            <p:cNvSpPr/>
            <p:nvPr/>
          </p:nvSpPr>
          <p:spPr>
            <a:xfrm>
              <a:off x="6665325" y="743579"/>
              <a:ext cx="2196000" cy="2196000"/>
            </a:xfrm>
            <a:prstGeom prst="ellipse">
              <a:avLst/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36af20e0aaf_0_7"/>
            <p:cNvSpPr/>
            <p:nvPr/>
          </p:nvSpPr>
          <p:spPr>
            <a:xfrm>
              <a:off x="7133325" y="1211579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g36af20e0aaf_0_7"/>
            <p:cNvSpPr/>
            <p:nvPr/>
          </p:nvSpPr>
          <p:spPr>
            <a:xfrm>
              <a:off x="5963325" y="362357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36af20e0aaf_0_7"/>
            <p:cNvSpPr txBox="1"/>
            <p:nvPr/>
          </p:nvSpPr>
          <p:spPr>
            <a:xfrm>
              <a:off x="5963325" y="362357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HAND-ON EXERCISE ON SCENARIO GENERATION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g36af20e0aaf_0_247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349" name="Google Shape;349;g36af20e0aaf_0_247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36af20e0aaf_0_247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36af20e0aaf_0_247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36af20e0aaf_0_247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36af20e0aaf_0_247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36af20e0aaf_0_247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36af20e0aaf_0_247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g36af20e0aaf_0_247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36af20e0aaf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70" y="1861289"/>
            <a:ext cx="11780517" cy="3135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36af20e0aaf_0_262"/>
          <p:cNvGrpSpPr/>
          <p:nvPr/>
        </p:nvGrpSpPr>
        <p:grpSpPr>
          <a:xfrm>
            <a:off x="0" y="-2"/>
            <a:ext cx="12191999" cy="6504902"/>
            <a:chOff x="0" y="-2"/>
            <a:chExt cx="12191999" cy="6504902"/>
          </a:xfrm>
        </p:grpSpPr>
        <p:sp>
          <p:nvSpPr>
            <p:cNvPr id="365" name="Google Shape;365;g36af20e0aaf_0_262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36af20e0aaf_0_262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36af20e0aaf_0_262"/>
            <p:cNvSpPr/>
            <p:nvPr/>
          </p:nvSpPr>
          <p:spPr>
            <a:xfrm>
              <a:off x="5061099" y="0"/>
              <a:ext cx="28449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36af20e0aaf_0_262"/>
            <p:cNvSpPr/>
            <p:nvPr/>
          </p:nvSpPr>
          <p:spPr>
            <a:xfrm>
              <a:off x="7905899" y="-2"/>
              <a:ext cx="42861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36af20e0aaf_0_262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36af20e0aaf_0_262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36af20e0aaf_0_262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g36af20e0aaf_0_262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g36af20e0aaf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0" y="1822985"/>
            <a:ext cx="12191998" cy="285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36af20e0aaf_0_277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381" name="Google Shape;381;g36af20e0aaf_0_277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g36af20e0aaf_0_277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36af20e0aaf_0_277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36af20e0aaf_0_277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36af20e0aaf_0_277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36af20e0aaf_0_277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g36af20e0aaf_0_277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g36af20e0aaf_0_277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36af20e0aaf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33045"/>
            <a:ext cx="12126761" cy="319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af20e0aaf_0_292"/>
          <p:cNvSpPr txBox="1"/>
          <p:nvPr>
            <p:ph type="title"/>
          </p:nvPr>
        </p:nvSpPr>
        <p:spPr>
          <a:xfrm>
            <a:off x="442913" y="273120"/>
            <a:ext cx="11296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Mitigating LLMs Challenges</a:t>
            </a:r>
            <a:endParaRPr/>
          </a:p>
        </p:txBody>
      </p:sp>
      <p:sp>
        <p:nvSpPr>
          <p:cNvPr id="397" name="Google Shape;397;g36af20e0aaf_0_292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98" name="Google Shape;398;g36af20e0aaf_0_292"/>
          <p:cNvGraphicFramePr/>
          <p:nvPr/>
        </p:nvGraphicFramePr>
        <p:xfrm>
          <a:off x="4386805" y="92560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29800"/>
                  </a:srgbClr>
                </a:solidFill>
                <a:tableStyleId>{5D2A4EA3-84CF-4B76-851C-FCE252621119}</a:tableStyleId>
              </a:tblPr>
              <a:tblGrid>
                <a:gridCol w="1794075"/>
                <a:gridCol w="2233925"/>
                <a:gridCol w="3324775"/>
              </a:tblGrid>
              <a:tr h="32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cap="none">
                          <a:solidFill>
                            <a:schemeClr val="dk1"/>
                          </a:solidFill>
                        </a:rPr>
                        <a:t>Capability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cap="none">
                          <a:solidFill>
                            <a:schemeClr val="dk1"/>
                          </a:solidFill>
                        </a:rPr>
                        <a:t>Key Challenge(s)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cap="none">
                          <a:solidFill>
                            <a:schemeClr val="dk1"/>
                          </a:solidFill>
                        </a:rPr>
                        <a:t>Recommended Mitigation(s)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Text Understanding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Ambiguity, shallow context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Domain tuning, longer context, structured prompts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Information Extraction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Inconsistency, hallucination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Structured outputs, weak supervision, regex post-process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Knowledge Reasoning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Hallucination, gaps in inference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RAG, fact-checking, self-consistency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Information Retrieval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Query mismatch, poor ranking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Dense retrievers, LLM reranking, query reformulation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Chat &amp; Dialogue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Repetition, contradiction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Dialogue state tracking, memory summarization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Content Generation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Hallucination, lack of control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RLHF, prompt tuning, safety filters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Code Generation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Syntax errors, outdated code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Updated code corpora, testing, prompt chaining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Reasoning &amp; Planning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Shallow logic, lack of planning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CoT, ReAct, symbolic hybrids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Simulation &amp; Forecasting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Poor realism, uncertainty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Hybrid simulation, probabilistic modeling</a:t>
                      </a:r>
                      <a:endParaRPr sz="1100" cap="none">
                        <a:solidFill>
                          <a:schemeClr val="dk1"/>
                        </a:solidFill>
                      </a:endParaRPr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Multi-modal Understanding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Misalignment, modality fusion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Cross-modal attention, aligned datasets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  <a:tr h="49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cap="none">
                          <a:solidFill>
                            <a:schemeClr val="dk1"/>
                          </a:solidFill>
                        </a:rPr>
                        <a:t>Tool Use &amp; Agent Planning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API misuse, failed planning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cap="none">
                          <a:solidFill>
                            <a:schemeClr val="dk1"/>
                          </a:solidFill>
                        </a:rPr>
                        <a:t>ReAct, action logging, tool-aware fine-tuning</a:t>
                      </a:r>
                      <a:endParaRPr/>
                    </a:p>
                  </a:txBody>
                  <a:tcPr marT="69475" marB="69475" marR="35025" marL="90325" anchor="ctr">
                    <a:lnL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99" name="Google Shape;399;g36af20e0aaf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13" y="1152055"/>
            <a:ext cx="3407588" cy="495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af20e0aaf_0_301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7" name="Google Shape;407;g36af20e0aaf_0_301"/>
          <p:cNvGrpSpPr/>
          <p:nvPr/>
        </p:nvGrpSpPr>
        <p:grpSpPr>
          <a:xfrm>
            <a:off x="1017792" y="2015229"/>
            <a:ext cx="10146900" cy="3541170"/>
            <a:chOff x="574879" y="773026"/>
            <a:chExt cx="10146900" cy="3541170"/>
          </a:xfrm>
        </p:grpSpPr>
        <p:sp>
          <p:nvSpPr>
            <p:cNvPr id="408" name="Google Shape;408;g36af20e0aaf_0_301"/>
            <p:cNvSpPr/>
            <p:nvPr/>
          </p:nvSpPr>
          <p:spPr>
            <a:xfrm>
              <a:off x="4567481" y="773026"/>
              <a:ext cx="2161800" cy="2130000"/>
            </a:xfrm>
            <a:prstGeom prst="ellipse">
              <a:avLst/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36af20e0aaf_0_301"/>
            <p:cNvSpPr/>
            <p:nvPr/>
          </p:nvSpPr>
          <p:spPr>
            <a:xfrm>
              <a:off x="5028168" y="1226933"/>
              <a:ext cx="1240200" cy="1222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36af20e0aaf_0_301"/>
            <p:cNvSpPr/>
            <p:nvPr/>
          </p:nvSpPr>
          <p:spPr>
            <a:xfrm>
              <a:off x="574879" y="3566296"/>
              <a:ext cx="101469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36af20e0aaf_0_301"/>
            <p:cNvSpPr txBox="1"/>
            <p:nvPr/>
          </p:nvSpPr>
          <p:spPr>
            <a:xfrm>
              <a:off x="574879" y="3566296"/>
              <a:ext cx="101469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rPr lang="en-US" sz="36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HAND-ON EXERCISE ON SCENARIO GENERATION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g36af20e0aaf_0_312"/>
          <p:cNvCxnSpPr/>
          <p:nvPr/>
        </p:nvCxnSpPr>
        <p:spPr>
          <a:xfrm rot="10800000">
            <a:off x="0" y="431134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g36af20e0aaf_0_312"/>
          <p:cNvSpPr txBox="1"/>
          <p:nvPr>
            <p:ph type="title"/>
          </p:nvPr>
        </p:nvSpPr>
        <p:spPr>
          <a:xfrm>
            <a:off x="914400" y="154264"/>
            <a:ext cx="47436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40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Discussion Points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6af20e0aaf_0_312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g36af20e0aaf_0_312"/>
          <p:cNvSpPr txBox="1"/>
          <p:nvPr>
            <p:ph idx="1" type="body"/>
          </p:nvPr>
        </p:nvSpPr>
        <p:spPr>
          <a:xfrm>
            <a:off x="713678" y="1053548"/>
            <a:ext cx="110397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Motivation and challenges</a:t>
            </a:r>
            <a:endParaRPr sz="24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LLM Framework in the exercise</a:t>
            </a:r>
            <a:endParaRPr sz="2400"/>
          </a:p>
          <a:p>
            <a:pPr indent="0" lvl="0" marL="4571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Hands-on Tutorial: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Setup instructions.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LLMs Model Selection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Retrieval Augmented Generation (RAG) Preparation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Prompt Design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Structured Output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Post-processing for Verification and Validation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Discussion and Key Takeaways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g36af20e0aaf_0_320"/>
          <p:cNvCxnSpPr/>
          <p:nvPr/>
        </p:nvCxnSpPr>
        <p:spPr>
          <a:xfrm rot="10800000">
            <a:off x="0" y="43113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g36af20e0aaf_0_320"/>
          <p:cNvSpPr txBox="1"/>
          <p:nvPr>
            <p:ph type="title"/>
          </p:nvPr>
        </p:nvSpPr>
        <p:spPr>
          <a:xfrm>
            <a:off x="914401" y="154264"/>
            <a:ext cx="52785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4000"/>
              <a:buFont typeface="Calibri"/>
              <a:buNone/>
            </a:pPr>
            <a:r>
              <a:rPr lang="en-US"/>
              <a:t>SCENARIO GENERATION</a:t>
            </a:r>
            <a:endParaRPr/>
          </a:p>
        </p:txBody>
      </p:sp>
      <p:sp>
        <p:nvSpPr>
          <p:cNvPr id="428" name="Google Shape;428;g36af20e0aaf_0_320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g36af20e0aaf_0_320"/>
          <p:cNvSpPr/>
          <p:nvPr/>
        </p:nvSpPr>
        <p:spPr>
          <a:xfrm>
            <a:off x="96985" y="71134"/>
            <a:ext cx="720000" cy="720000"/>
          </a:xfrm>
          <a:prstGeom prst="ellipse">
            <a:avLst/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30" name="Google Shape;430;g36af20e0aaf_0_320"/>
          <p:cNvSpPr txBox="1"/>
          <p:nvPr/>
        </p:nvSpPr>
        <p:spPr>
          <a:xfrm>
            <a:off x="913970" y="646372"/>
            <a:ext cx="52785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15246B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431" name="Google Shape;431;g36af20e0aaf_0_320"/>
          <p:cNvSpPr txBox="1"/>
          <p:nvPr/>
        </p:nvSpPr>
        <p:spPr>
          <a:xfrm>
            <a:off x="649644" y="1347870"/>
            <a:ext cx="68940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8" lvl="0" marL="4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traffic scenarios are critical enablers for: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development and testing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concept evaluation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factors research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3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6af20e0aaf_0_320"/>
          <p:cNvSpPr txBox="1"/>
          <p:nvPr/>
        </p:nvSpPr>
        <p:spPr>
          <a:xfrm>
            <a:off x="6771708" y="4167802"/>
            <a:ext cx="393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An illustration of a typical scenario generation process involving a scenario developer and a Subject matter expert (SME), highlighting the iterative process involved in scenario generation.</a:t>
            </a:r>
            <a:endParaRPr/>
          </a:p>
        </p:txBody>
      </p:sp>
      <p:pic>
        <p:nvPicPr>
          <p:cNvPr descr="A diagram of a person's work flow&#10;&#10;AI-generated content may be incorrect." id="433" name="Google Shape;433;g36af20e0aaf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4117" y="1218138"/>
            <a:ext cx="4171367" cy="294966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6af20e0aaf_0_320"/>
          <p:cNvSpPr txBox="1"/>
          <p:nvPr/>
        </p:nvSpPr>
        <p:spPr>
          <a:xfrm>
            <a:off x="364521" y="4956370"/>
            <a:ext cx="1146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Air traffic scenarios generation is a critical but a challenging aspect of ATM research and development.</a:t>
            </a:r>
            <a:endParaRPr/>
          </a:p>
        </p:txBody>
      </p:sp>
      <p:sp>
        <p:nvSpPr>
          <p:cNvPr id="435" name="Google Shape;435;g36af20e0aaf_0_320"/>
          <p:cNvSpPr txBox="1"/>
          <p:nvPr/>
        </p:nvSpPr>
        <p:spPr>
          <a:xfrm>
            <a:off x="649644" y="3303205"/>
            <a:ext cx="6894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8" lvl="0" marL="4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challenges in scenario generation: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bottlenecks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vs fidelity constraints</a:t>
            </a:r>
            <a:endParaRPr/>
          </a:p>
          <a:p>
            <a:pPr indent="-380989" lvl="1" marL="99057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Multi-source data integration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g36af20e0aaf_0_334"/>
          <p:cNvCxnSpPr/>
          <p:nvPr/>
        </p:nvCxnSpPr>
        <p:spPr>
          <a:xfrm rot="10800000">
            <a:off x="0" y="43113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g36af20e0aaf_0_334"/>
          <p:cNvSpPr txBox="1"/>
          <p:nvPr>
            <p:ph type="title"/>
          </p:nvPr>
        </p:nvSpPr>
        <p:spPr>
          <a:xfrm>
            <a:off x="914401" y="154264"/>
            <a:ext cx="27156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4000"/>
              <a:buFont typeface="Calibri"/>
              <a:buNone/>
            </a:pPr>
            <a:r>
              <a:rPr lang="en-US"/>
              <a:t>LITERATURE</a:t>
            </a:r>
            <a:endParaRPr/>
          </a:p>
        </p:txBody>
      </p:sp>
      <p:sp>
        <p:nvSpPr>
          <p:cNvPr id="443" name="Google Shape;443;g36af20e0aaf_0_334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g36af20e0aaf_0_334"/>
          <p:cNvSpPr/>
          <p:nvPr/>
        </p:nvSpPr>
        <p:spPr>
          <a:xfrm>
            <a:off x="96985" y="71134"/>
            <a:ext cx="720000" cy="720000"/>
          </a:xfrm>
          <a:prstGeom prst="ellipse">
            <a:avLst/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45" name="Google Shape;445;g36af20e0aaf_0_334"/>
          <p:cNvSpPr txBox="1"/>
          <p:nvPr/>
        </p:nvSpPr>
        <p:spPr>
          <a:xfrm>
            <a:off x="913969" y="646372"/>
            <a:ext cx="56253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15246B"/>
                </a:solidFill>
                <a:latin typeface="Calibri"/>
                <a:ea typeface="Calibri"/>
                <a:cs typeface="Calibri"/>
                <a:sym typeface="Calibri"/>
              </a:rPr>
              <a:t>LLMs and their Applicability </a:t>
            </a:r>
            <a:endParaRPr/>
          </a:p>
        </p:txBody>
      </p:sp>
      <p:sp>
        <p:nvSpPr>
          <p:cNvPr id="446" name="Google Shape;446;g36af20e0aaf_0_334"/>
          <p:cNvSpPr txBox="1"/>
          <p:nvPr>
            <p:ph idx="1" type="body"/>
          </p:nvPr>
        </p:nvSpPr>
        <p:spPr>
          <a:xfrm>
            <a:off x="913967" y="1783773"/>
            <a:ext cx="4761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Q&amp;A, Summarization tasks – </a:t>
            </a:r>
            <a:r>
              <a:rPr i="1" lang="en-US" sz="1600"/>
              <a:t>AviationGPT (2024)</a:t>
            </a:r>
            <a:endParaRPr/>
          </a:p>
          <a:p>
            <a:pPr indent="-457188" lvl="0" marL="457188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Ground delay program (GDP) information management (summarization) – ChatATC (2024)</a:t>
            </a:r>
            <a:endParaRPr/>
          </a:p>
          <a:p>
            <a:pPr indent="-457188" lvl="0" marL="457188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Aviation safety Analysis and incident reporting system (report analysis)  </a:t>
            </a:r>
            <a:r>
              <a:rPr i="1" lang="en-US" sz="1600"/>
              <a:t>- ASRS (2023)</a:t>
            </a:r>
            <a:endParaRPr/>
          </a:p>
          <a:p>
            <a:pPr indent="-355588" lvl="0" marL="457188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1" sz="1600"/>
          </a:p>
        </p:txBody>
      </p:sp>
      <p:pic>
        <p:nvPicPr>
          <p:cNvPr descr="A white surface with a yellow background&#10;&#10;AI-generated content may be incorrect." id="447" name="Google Shape;447;g36af20e0aaf_0_334"/>
          <p:cNvPicPr preferRelativeResize="0"/>
          <p:nvPr/>
        </p:nvPicPr>
        <p:blipFill rotWithShape="1">
          <a:blip r:embed="rId3">
            <a:alphaModFix/>
          </a:blip>
          <a:srcRect b="0" l="0" r="12633" t="0"/>
          <a:stretch/>
        </p:blipFill>
        <p:spPr>
          <a:xfrm>
            <a:off x="6962568" y="3743739"/>
            <a:ext cx="4322858" cy="263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surface with a yellow background&#10;&#10;AI-generated content may be incorrect." id="448" name="Google Shape;448;g36af20e0aaf_0_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7927" y="4057557"/>
            <a:ext cx="4323600" cy="163532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6af20e0aaf_0_334"/>
          <p:cNvSpPr/>
          <p:nvPr/>
        </p:nvSpPr>
        <p:spPr>
          <a:xfrm>
            <a:off x="913969" y="1395283"/>
            <a:ext cx="4761300" cy="33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 Traffic Management Use case (Text-To-Text):</a:t>
            </a:r>
            <a:endParaRPr/>
          </a:p>
        </p:txBody>
      </p:sp>
      <p:sp>
        <p:nvSpPr>
          <p:cNvPr id="450" name="Google Shape;450;g36af20e0aaf_0_334"/>
          <p:cNvSpPr/>
          <p:nvPr/>
        </p:nvSpPr>
        <p:spPr>
          <a:xfrm>
            <a:off x="6516758" y="1395283"/>
            <a:ext cx="4761300" cy="33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when considering LLMs:</a:t>
            </a:r>
            <a:endParaRPr/>
          </a:p>
        </p:txBody>
      </p:sp>
      <p:sp>
        <p:nvSpPr>
          <p:cNvPr id="451" name="Google Shape;451;g36af20e0aaf_0_334"/>
          <p:cNvSpPr txBox="1"/>
          <p:nvPr/>
        </p:nvSpPr>
        <p:spPr>
          <a:xfrm>
            <a:off x="6516757" y="1783774"/>
            <a:ext cx="47613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fundamentally designed for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unstructured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output.</a:t>
            </a:r>
            <a:endParaRPr/>
          </a:p>
          <a:p>
            <a:pPr indent="-457188" lvl="0" marL="45718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Scenario generation involves generating structured outputs, which is difficult for language model (at-least small scale).</a:t>
            </a:r>
            <a:endParaRPr/>
          </a:p>
          <a:p>
            <a:pPr indent="-457188" lvl="0" marL="45718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is not feasible due to scale/ unavailability of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g36af20e0aaf_0_349"/>
          <p:cNvCxnSpPr/>
          <p:nvPr/>
        </p:nvCxnSpPr>
        <p:spPr>
          <a:xfrm rot="10800000">
            <a:off x="0" y="43113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36af20e0aaf_0_349"/>
          <p:cNvSpPr txBox="1"/>
          <p:nvPr>
            <p:ph type="title"/>
          </p:nvPr>
        </p:nvSpPr>
        <p:spPr>
          <a:xfrm>
            <a:off x="914400" y="154264"/>
            <a:ext cx="56250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4000"/>
              <a:buFont typeface="Calibri"/>
              <a:buNone/>
            </a:pPr>
            <a:r>
              <a:rPr lang="en-US"/>
              <a:t>OVERALL METHODOLOGY</a:t>
            </a:r>
            <a:endParaRPr/>
          </a:p>
        </p:txBody>
      </p:sp>
      <p:sp>
        <p:nvSpPr>
          <p:cNvPr id="459" name="Google Shape;459;g36af20e0aaf_0_349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g36af20e0aaf_0_349"/>
          <p:cNvSpPr/>
          <p:nvPr/>
        </p:nvSpPr>
        <p:spPr>
          <a:xfrm>
            <a:off x="96985" y="71134"/>
            <a:ext cx="720000" cy="720000"/>
          </a:xfrm>
          <a:prstGeom prst="ellipse">
            <a:avLst/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61" name="Google Shape;461;g36af20e0aaf_0_349"/>
          <p:cNvSpPr txBox="1"/>
          <p:nvPr>
            <p:ph idx="1" type="body"/>
          </p:nvPr>
        </p:nvSpPr>
        <p:spPr>
          <a:xfrm>
            <a:off x="875649" y="3441512"/>
            <a:ext cx="5508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8" lvl="0" marL="4571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888" lvl="0" marL="457188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888" lvl="0" marL="457188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888" lvl="0" marL="457188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36af20e0aaf_0_349"/>
          <p:cNvSpPr txBox="1"/>
          <p:nvPr/>
        </p:nvSpPr>
        <p:spPr>
          <a:xfrm>
            <a:off x="913969" y="1405749"/>
            <a:ext cx="80973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model – Cohere’s Command R</a:t>
            </a:r>
            <a:endParaRPr/>
          </a:p>
          <a:p>
            <a:pPr indent="-457188" lvl="0" marL="45718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Retrieval module</a:t>
            </a:r>
            <a:endParaRPr/>
          </a:p>
          <a:p>
            <a:pPr indent="-457188" lvl="0" marL="45718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Post-processing module</a:t>
            </a:r>
            <a:endParaRPr/>
          </a:p>
        </p:txBody>
      </p:sp>
      <p:pic>
        <p:nvPicPr>
          <p:cNvPr descr="A diagram of a software development&#10;&#10;AI-generated content may be incorrect." id="463" name="Google Shape;463;g36af20e0aaf_0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487" y="2423569"/>
            <a:ext cx="9773669" cy="3272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6af20e0aaf_0_349"/>
          <p:cNvSpPr/>
          <p:nvPr/>
        </p:nvSpPr>
        <p:spPr>
          <a:xfrm>
            <a:off x="1269487" y="4029325"/>
            <a:ext cx="4090500" cy="152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36af20e0aaf_0_349"/>
          <p:cNvSpPr/>
          <p:nvPr/>
        </p:nvSpPr>
        <p:spPr>
          <a:xfrm>
            <a:off x="6001280" y="2753364"/>
            <a:ext cx="1941600" cy="289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6af20e0aaf_0_349"/>
          <p:cNvSpPr txBox="1"/>
          <p:nvPr/>
        </p:nvSpPr>
        <p:spPr>
          <a:xfrm>
            <a:off x="913969" y="646372"/>
            <a:ext cx="56253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5246B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15246B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/>
          </a:p>
        </p:txBody>
      </p:sp>
      <p:sp>
        <p:nvSpPr>
          <p:cNvPr id="467" name="Google Shape;467;g36af20e0aaf_0_349"/>
          <p:cNvSpPr txBox="1"/>
          <p:nvPr/>
        </p:nvSpPr>
        <p:spPr>
          <a:xfrm>
            <a:off x="2484888" y="5843496"/>
            <a:ext cx="734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3: The proposed methodology employs Retrieval-Augmented Generation (RAG) to extract sector specific information—airways, waypoints, and aircraft types from domain-specific documents, facilitating tailored air traffic scenarios generation.</a:t>
            </a:r>
            <a:endParaRPr/>
          </a:p>
        </p:txBody>
      </p:sp>
      <p:sp>
        <p:nvSpPr>
          <p:cNvPr id="468" name="Google Shape;468;g36af20e0aaf_0_349"/>
          <p:cNvSpPr/>
          <p:nvPr/>
        </p:nvSpPr>
        <p:spPr>
          <a:xfrm>
            <a:off x="8073481" y="2747430"/>
            <a:ext cx="1315800" cy="154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36af20e0aaf_0_349"/>
          <p:cNvSpPr/>
          <p:nvPr/>
        </p:nvSpPr>
        <p:spPr>
          <a:xfrm>
            <a:off x="6194502" y="2276580"/>
            <a:ext cx="1558500" cy="448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1</a:t>
            </a:r>
            <a:endParaRPr/>
          </a:p>
        </p:txBody>
      </p:sp>
      <p:sp>
        <p:nvSpPr>
          <p:cNvPr id="470" name="Google Shape;470;g36af20e0aaf_0_349"/>
          <p:cNvSpPr/>
          <p:nvPr/>
        </p:nvSpPr>
        <p:spPr>
          <a:xfrm>
            <a:off x="858196" y="5565575"/>
            <a:ext cx="1558500" cy="448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2</a:t>
            </a:r>
            <a:endParaRPr/>
          </a:p>
        </p:txBody>
      </p:sp>
      <p:sp>
        <p:nvSpPr>
          <p:cNvPr id="471" name="Google Shape;471;g36af20e0aaf_0_349"/>
          <p:cNvSpPr/>
          <p:nvPr/>
        </p:nvSpPr>
        <p:spPr>
          <a:xfrm>
            <a:off x="7964500" y="2291708"/>
            <a:ext cx="1558500" cy="448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3461"/>
              </a:gs>
              <a:gs pos="50000">
                <a:srgbClr val="1B569D"/>
              </a:gs>
              <a:gs pos="70000">
                <a:srgbClr val="2B68B4"/>
              </a:gs>
              <a:gs pos="100000">
                <a:srgbClr val="4586DB"/>
              </a:gs>
            </a:gsLst>
            <a:lin ang="16200038" scaled="0"/>
          </a:gradFill>
          <a:ln cap="flat" cmpd="sng" w="12700">
            <a:solidFill>
              <a:srgbClr val="5585C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af20e0aaf_0_368"/>
          <p:cNvSpPr txBox="1"/>
          <p:nvPr>
            <p:ph type="title"/>
          </p:nvPr>
        </p:nvSpPr>
        <p:spPr>
          <a:xfrm>
            <a:off x="0" y="154264"/>
            <a:ext cx="12192000" cy="53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link and  setup Instructions</a:t>
            </a:r>
            <a:endParaRPr/>
          </a:p>
        </p:txBody>
      </p:sp>
      <p:sp>
        <p:nvSpPr>
          <p:cNvPr id="478" name="Google Shape;478;g36af20e0aaf_0_368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g36af20e0aaf_0_368"/>
          <p:cNvSpPr txBox="1"/>
          <p:nvPr>
            <p:ph idx="1" type="body"/>
          </p:nvPr>
        </p:nvSpPr>
        <p:spPr>
          <a:xfrm>
            <a:off x="183475" y="1858800"/>
            <a:ext cx="11570100" cy="43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chemeClr val="hlink"/>
                </a:solidFill>
                <a:hlinkClick r:id="rId3"/>
              </a:rPr>
              <a:t>https://github.com/yashGuleria/ATRDS_LLM_Tutorial</a:t>
            </a:r>
            <a:endParaRPr b="1"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af20e0aaf_0_23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8" name="Google Shape;108;g36af20e0aaf_0_23"/>
          <p:cNvGrpSpPr/>
          <p:nvPr/>
        </p:nvGrpSpPr>
        <p:grpSpPr>
          <a:xfrm>
            <a:off x="770261" y="2015229"/>
            <a:ext cx="10641900" cy="3541170"/>
            <a:chOff x="327348" y="773026"/>
            <a:chExt cx="10641900" cy="3541170"/>
          </a:xfrm>
        </p:grpSpPr>
        <p:sp>
          <p:nvSpPr>
            <p:cNvPr id="109" name="Google Shape;109;g36af20e0aaf_0_23"/>
            <p:cNvSpPr/>
            <p:nvPr/>
          </p:nvSpPr>
          <p:spPr>
            <a:xfrm>
              <a:off x="4567481" y="773026"/>
              <a:ext cx="2161800" cy="2130000"/>
            </a:xfrm>
            <a:prstGeom prst="ellipse">
              <a:avLst/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6af20e0aaf_0_23"/>
            <p:cNvSpPr/>
            <p:nvPr/>
          </p:nvSpPr>
          <p:spPr>
            <a:xfrm>
              <a:off x="5028168" y="1226933"/>
              <a:ext cx="1240200" cy="1222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6af20e0aaf_0_23"/>
            <p:cNvSpPr/>
            <p:nvPr/>
          </p:nvSpPr>
          <p:spPr>
            <a:xfrm>
              <a:off x="327348" y="3566296"/>
              <a:ext cx="106419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6af20e0aaf_0_23"/>
            <p:cNvSpPr txBox="1"/>
            <p:nvPr/>
          </p:nvSpPr>
          <p:spPr>
            <a:xfrm>
              <a:off x="327348" y="3566296"/>
              <a:ext cx="106419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LLMS AND ITS APPLICATIONS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af20e0aaf_0_375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36af20e0aaf_0_375"/>
          <p:cNvSpPr txBox="1"/>
          <p:nvPr>
            <p:ph idx="1" type="body"/>
          </p:nvPr>
        </p:nvSpPr>
        <p:spPr>
          <a:xfrm>
            <a:off x="183479" y="1053548"/>
            <a:ext cx="11570100" cy="51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g36af20e0aaf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50" y="1106601"/>
            <a:ext cx="10047299" cy="453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36af20e0aaf_0_375"/>
          <p:cNvSpPr/>
          <p:nvPr/>
        </p:nvSpPr>
        <p:spPr>
          <a:xfrm>
            <a:off x="5702075" y="4656775"/>
            <a:ext cx="2944800" cy="72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af20e0aaf_0_383"/>
          <p:cNvSpPr txBox="1"/>
          <p:nvPr>
            <p:ph type="title"/>
          </p:nvPr>
        </p:nvSpPr>
        <p:spPr>
          <a:xfrm>
            <a:off x="0" y="154264"/>
            <a:ext cx="12192000" cy="53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</a:t>
            </a:r>
            <a:endParaRPr/>
          </a:p>
        </p:txBody>
      </p:sp>
      <p:sp>
        <p:nvSpPr>
          <p:cNvPr id="495" name="Google Shape;495;g36af20e0aaf_0_383"/>
          <p:cNvSpPr txBox="1"/>
          <p:nvPr>
            <p:ph idx="12" type="sldNum"/>
          </p:nvPr>
        </p:nvSpPr>
        <p:spPr>
          <a:xfrm>
            <a:off x="5883274" y="6488788"/>
            <a:ext cx="42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g36af20e0aaf_0_383"/>
          <p:cNvSpPr txBox="1"/>
          <p:nvPr>
            <p:ph idx="1" type="body"/>
          </p:nvPr>
        </p:nvSpPr>
        <p:spPr>
          <a:xfrm>
            <a:off x="183479" y="1053548"/>
            <a:ext cx="11570100" cy="51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Extract the contents of the zipped folder.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View the Setup Requirements document: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Required: 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 google account.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Cohere account (to access the API).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Open google drive.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Select ‘MyDrive’ and upload the folder.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Open ‘tutorial.ipynb’.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af20e0aaf_0_34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36af20e0aaf_0_34"/>
          <p:cNvPicPr preferRelativeResize="0"/>
          <p:nvPr/>
        </p:nvPicPr>
        <p:blipFill rotWithShape="1">
          <a:blip r:embed="rId3">
            <a:alphaModFix/>
          </a:blip>
          <a:srcRect b="29151" l="0" r="0" t="-184"/>
          <a:stretch/>
        </p:blipFill>
        <p:spPr>
          <a:xfrm>
            <a:off x="876563" y="243123"/>
            <a:ext cx="5559971" cy="61916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g36af20e0aaf_0_34"/>
          <p:cNvPicPr preferRelativeResize="0"/>
          <p:nvPr/>
        </p:nvPicPr>
        <p:blipFill rotWithShape="1">
          <a:blip r:embed="rId4">
            <a:alphaModFix/>
          </a:blip>
          <a:srcRect b="23669" l="0" r="0" t="0"/>
          <a:stretch/>
        </p:blipFill>
        <p:spPr>
          <a:xfrm>
            <a:off x="6707701" y="243123"/>
            <a:ext cx="4611938" cy="61992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g36af20e0aaf_0_34"/>
          <p:cNvPicPr preferRelativeResize="0"/>
          <p:nvPr/>
        </p:nvPicPr>
        <p:blipFill rotWithShape="1">
          <a:blip r:embed="rId5">
            <a:alphaModFix/>
          </a:blip>
          <a:srcRect b="40507" l="0" r="0" t="36208"/>
          <a:stretch/>
        </p:blipFill>
        <p:spPr>
          <a:xfrm>
            <a:off x="0" y="0"/>
            <a:ext cx="5066672" cy="101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ze of LLM models over time" id="127" name="Google Shape;127;g36af20e0aaf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114" y="0"/>
            <a:ext cx="12597115" cy="685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6af20e0aaf_0_43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36af20e0aaf_0_43"/>
          <p:cNvSpPr txBox="1"/>
          <p:nvPr/>
        </p:nvSpPr>
        <p:spPr>
          <a:xfrm>
            <a:off x="86810" y="87868"/>
            <a:ext cx="60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LLM model size: Comparing top models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6af20e0aaf_0_43"/>
          <p:cNvSpPr txBox="1"/>
          <p:nvPr/>
        </p:nvSpPr>
        <p:spPr>
          <a:xfrm>
            <a:off x="8495819" y="6227953"/>
            <a:ext cx="369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(Source: Scale.com/guides/large-language-models)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6af20e0aa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594" y="-11971"/>
            <a:ext cx="12413187" cy="651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6af20e0aaf_0_50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36af20e0aaf_0_50"/>
          <p:cNvSpPr txBox="1"/>
          <p:nvPr/>
        </p:nvSpPr>
        <p:spPr>
          <a:xfrm>
            <a:off x="86810" y="87868"/>
            <a:ext cx="60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LLM model size: Comparing top models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6af20e0aaf_0_50"/>
          <p:cNvSpPr txBox="1"/>
          <p:nvPr/>
        </p:nvSpPr>
        <p:spPr>
          <a:xfrm>
            <a:off x="9683188" y="6089454"/>
            <a:ext cx="25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(Source: information is beautiful)</a:t>
            </a:r>
            <a:endParaRPr/>
          </a:p>
        </p:txBody>
      </p:sp>
      <p:sp>
        <p:nvSpPr>
          <p:cNvPr id="139" name="Google Shape;139;g36af20e0aaf_0_50"/>
          <p:cNvSpPr txBox="1"/>
          <p:nvPr/>
        </p:nvSpPr>
        <p:spPr>
          <a:xfrm>
            <a:off x="86810" y="112472"/>
            <a:ext cx="62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LLM performance and timeline comparison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af20e0aaf_0_58"/>
          <p:cNvSpPr txBox="1"/>
          <p:nvPr/>
        </p:nvSpPr>
        <p:spPr>
          <a:xfrm>
            <a:off x="442913" y="273120"/>
            <a:ext cx="11296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Challenges of LLMs</a:t>
            </a:r>
            <a:endParaRPr/>
          </a:p>
        </p:txBody>
      </p:sp>
      <p:sp>
        <p:nvSpPr>
          <p:cNvPr id="147" name="Google Shape;147;g36af20e0aaf_0_58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48" name="Google Shape;148;g36af20e0aaf_0_58"/>
          <p:cNvGraphicFramePr/>
          <p:nvPr/>
        </p:nvGraphicFramePr>
        <p:xfrm>
          <a:off x="442913" y="15383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{34F290CB-54D3-459C-8308-FEF19109343F}</a:tableStyleId>
              </a:tblPr>
              <a:tblGrid>
                <a:gridCol w="1718250"/>
                <a:gridCol w="1975225"/>
                <a:gridCol w="7603175"/>
              </a:tblGrid>
              <a:tr h="369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Category</a:t>
                      </a:r>
                      <a:endParaRPr/>
                    </a:p>
                  </a:txBody>
                  <a:tcPr marT="21825" marB="21825" marR="43675" marL="436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</a:rPr>
                        <a:t>Challenge</a:t>
                      </a:r>
                      <a:endParaRPr/>
                    </a:p>
                  </a:txBody>
                  <a:tcPr marT="21825" marB="21825" marR="43675" marL="436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21825" marB="21825" marR="43675" marL="43675" anchor="ctr">
                    <a:solidFill>
                      <a:schemeClr val="accent1"/>
                    </a:solidFill>
                  </a:tcPr>
                </a:tc>
              </a:tr>
              <a:tr h="369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Accuracy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Hallucination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LLMs may invent facts, especially when unsure or poorly grounded.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66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Explainability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Opaque Decisions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Difficult to trace how conclusions are formed, limiting trust in safety-critical domains.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369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Robustness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Fragility to Inputs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Small changes in phrasing can lead to wildly different outputs.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66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Bias &amp; Fairness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Data Imbalance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Models can inherit or amplify biases in training data.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369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Security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Prompt Injection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Malicious inputs can alter LLM behavior or extract sensitive info.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66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Data Privacy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Sensitive Leakage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Risk of memorizing or leaking private data from fine-tuning sets.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369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Resource Use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Compute &amp; Cost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Training/serving LLMs demands high computational resources.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  <a:tr h="66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Evaluation</a:t>
                      </a:r>
                      <a:endParaRPr sz="1900"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No Clear Metrics</a:t>
                      </a:r>
                      <a:endParaRPr/>
                    </a:p>
                  </a:txBody>
                  <a:tcPr marT="21825" marB="21825" marR="43675" marL="436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Hard to objectively measure output quality, especially in open-ended tasks.</a:t>
                      </a:r>
                      <a:endParaRPr/>
                    </a:p>
                  </a:txBody>
                  <a:tcPr marT="21825" marB="21825" marR="43675" marL="436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g36af20e0aaf_0_66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156" name="Google Shape;156;g36af20e0aaf_0_66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36af20e0aaf_0_66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g36af20e0aaf_0_66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36af20e0aaf_0_66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36af20e0aaf_0_66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36af20e0aaf_0_66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36af20e0aaf_0_66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g36af20e0aaf_0_66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g36af20e0aaf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2155643"/>
            <a:ext cx="4889647" cy="254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36af20e0aaf_0_81"/>
          <p:cNvGrpSpPr/>
          <p:nvPr/>
        </p:nvGrpSpPr>
        <p:grpSpPr>
          <a:xfrm>
            <a:off x="0" y="-2"/>
            <a:ext cx="12191956" cy="6504902"/>
            <a:chOff x="0" y="-2"/>
            <a:chExt cx="12191956" cy="6504902"/>
          </a:xfrm>
        </p:grpSpPr>
        <p:sp>
          <p:nvSpPr>
            <p:cNvPr id="172" name="Google Shape;172;g36af20e0aaf_0_81"/>
            <p:cNvSpPr/>
            <p:nvPr/>
          </p:nvSpPr>
          <p:spPr>
            <a:xfrm>
              <a:off x="0" y="0"/>
              <a:ext cx="1806000" cy="6504900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36af20e0aaf_0_81"/>
            <p:cNvSpPr/>
            <p:nvPr/>
          </p:nvSpPr>
          <p:spPr>
            <a:xfrm>
              <a:off x="1805940" y="-1"/>
              <a:ext cx="3255300" cy="65049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36af20e0aaf_0_81"/>
            <p:cNvSpPr/>
            <p:nvPr/>
          </p:nvSpPr>
          <p:spPr>
            <a:xfrm>
              <a:off x="5061098" y="0"/>
              <a:ext cx="3255300" cy="6504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g36af20e0aaf_0_81"/>
            <p:cNvSpPr/>
            <p:nvPr/>
          </p:nvSpPr>
          <p:spPr>
            <a:xfrm>
              <a:off x="8316256" y="-2"/>
              <a:ext cx="3875700" cy="650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36af20e0aaf_0_81"/>
            <p:cNvSpPr txBox="1"/>
            <p:nvPr/>
          </p:nvSpPr>
          <p:spPr>
            <a:xfrm>
              <a:off x="9296323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36af20e0aaf_0_81"/>
            <p:cNvSpPr txBox="1"/>
            <p:nvPr/>
          </p:nvSpPr>
          <p:spPr>
            <a:xfrm>
              <a:off x="5730872" y="168380"/>
              <a:ext cx="19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Class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36af20e0aaf_0_81"/>
            <p:cNvSpPr txBox="1"/>
            <p:nvPr/>
          </p:nvSpPr>
          <p:spPr>
            <a:xfrm>
              <a:off x="2323314" y="168380"/>
              <a:ext cx="222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LLM Core Capabilities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g36af20e0aaf_0_81"/>
          <p:cNvSpPr txBox="1"/>
          <p:nvPr>
            <p:ph idx="12" type="sldNum"/>
          </p:nvPr>
        </p:nvSpPr>
        <p:spPr>
          <a:xfrm>
            <a:off x="9347200" y="65049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36af20e0aaf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93" y="1357432"/>
            <a:ext cx="8158251" cy="414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2025-06-10T14:06:28Z</dcterms:created>
  <dc:creator>Pham Duc Thinh</dc:creator>
</cp:coreProperties>
</file>